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6"/>
  </p:notesMasterIdLst>
  <p:sldIdLst>
    <p:sldId id="256" r:id="rId2"/>
    <p:sldId id="257" r:id="rId3"/>
    <p:sldId id="258" r:id="rId4"/>
    <p:sldId id="259" r:id="rId5"/>
    <p:sldId id="260" r:id="rId6"/>
    <p:sldId id="261" r:id="rId7"/>
    <p:sldId id="264" r:id="rId8"/>
    <p:sldId id="267" r:id="rId9"/>
    <p:sldId id="268" r:id="rId10"/>
    <p:sldId id="265" r:id="rId11"/>
    <p:sldId id="266" r:id="rId12"/>
    <p:sldId id="263" r:id="rId13"/>
    <p:sldId id="262"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3" autoAdjust="0"/>
    <p:restoredTop sz="95909"/>
  </p:normalViewPr>
  <p:slideViewPr>
    <p:cSldViewPr snapToGrid="0">
      <p:cViewPr>
        <p:scale>
          <a:sx n="76" d="100"/>
          <a:sy n="76" d="100"/>
        </p:scale>
        <p:origin x="-282" y="-12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3B969-CF17-E444-9EE8-A0C896DDE123}" type="datetimeFigureOut">
              <a:rPr lang="en-US" smtClean="0"/>
              <a:t>6/1/2017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6BC17B-1A94-924A-AC22-28F4A532A910}" type="slidenum">
              <a:rPr lang="en-US" smtClean="0"/>
              <a:t>‹#›</a:t>
            </a:fld>
            <a:endParaRPr lang="en-US"/>
          </a:p>
        </p:txBody>
      </p:sp>
    </p:spTree>
    <p:extLst>
      <p:ext uri="{BB962C8B-B14F-4D97-AF65-F5344CB8AC3E}">
        <p14:creationId xmlns:p14="http://schemas.microsoft.com/office/powerpoint/2010/main" val="1842390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6BC17B-1A94-924A-AC22-28F4A532A910}" type="slidenum">
              <a:rPr lang="en-US" smtClean="0"/>
              <a:t>5</a:t>
            </a:fld>
            <a:endParaRPr lang="en-US"/>
          </a:p>
        </p:txBody>
      </p:sp>
    </p:spTree>
    <p:extLst>
      <p:ext uri="{BB962C8B-B14F-4D97-AF65-F5344CB8AC3E}">
        <p14:creationId xmlns:p14="http://schemas.microsoft.com/office/powerpoint/2010/main" val="484511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3048000" y="3124200"/>
            <a:ext cx="82296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3048000" y="5003322"/>
            <a:ext cx="82296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10733828" y="1110597"/>
            <a:ext cx="2286000" cy="508000"/>
          </a:xfrm>
        </p:spPr>
        <p:txBody>
          <a:bodyPr/>
          <a:lstStyle/>
          <a:p>
            <a:fld id="{90D1315B-4626-4237-A5E3-0C0023FBFD22}" type="datetimeFigureOut">
              <a:rPr lang="en-US" smtClean="0"/>
              <a:t>6/1/2017</a:t>
            </a:fld>
            <a:endParaRPr lang="en-US"/>
          </a:p>
        </p:txBody>
      </p:sp>
      <p:sp>
        <p:nvSpPr>
          <p:cNvPr id="17" name="Footer Placeholder 16"/>
          <p:cNvSpPr>
            <a:spLocks noGrp="1"/>
          </p:cNvSpPr>
          <p:nvPr>
            <p:ph type="ftr" sz="quarter" idx="11"/>
          </p:nvPr>
        </p:nvSpPr>
        <p:spPr bwMode="auto">
          <a:xfrm rot="5400000">
            <a:off x="10045959" y="4117661"/>
            <a:ext cx="3657600" cy="512064"/>
          </a:xfrm>
        </p:spPr>
        <p:txBody>
          <a:bodyPr/>
          <a:lstStyle/>
          <a:p>
            <a:endParaRPr lang="en-US"/>
          </a:p>
        </p:txBody>
      </p:sp>
      <p:sp>
        <p:nvSpPr>
          <p:cNvPr id="10" name="Rectangle 9"/>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12151808"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812800" y="3429000"/>
            <a:ext cx="17272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746176"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2218944" y="5788152"/>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2540000" y="4495800"/>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767392" y="4928702"/>
            <a:ext cx="812800" cy="517524"/>
          </a:xfrm>
        </p:spPr>
        <p:txBody>
          <a:bodyPr/>
          <a:lstStyle/>
          <a:p>
            <a:fld id="{37B6B6DD-C768-4533-A3D9-A2C8F2B45D5F}"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90D1315B-4626-4237-A5E3-0C0023FBFD22}" type="datetimeFigureOut">
              <a:rPr lang="en-US" smtClean="0"/>
              <a:t>6/1/2017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2352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90D1315B-4626-4237-A5E3-0C0023FBFD22}" type="datetimeFigureOut">
              <a:rPr lang="en-US" smtClean="0"/>
              <a:t>6/1/2017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609600" y="1600200"/>
            <a:ext cx="99568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90D1315B-4626-4237-A5E3-0C0023FBFD22}" type="datetimeFigureOut">
              <a:rPr lang="en-US" smtClean="0"/>
              <a:t>6/1/2017</a:t>
            </a:fld>
            <a:endParaRPr lang="en-US"/>
          </a:p>
        </p:txBody>
      </p:sp>
      <p:sp>
        <p:nvSpPr>
          <p:cNvPr id="9" name="Slide Number Placeholder 8"/>
          <p:cNvSpPr>
            <a:spLocks noGrp="1"/>
          </p:cNvSpPr>
          <p:nvPr>
            <p:ph type="sldNum" sz="quarter" idx="15"/>
          </p:nvPr>
        </p:nvSpPr>
        <p:spPr/>
        <p:txBody>
          <a:bodyPr rtlCol="0"/>
          <a:lstStyle/>
          <a:p>
            <a:fld id="{37B6B6DD-C768-4533-A3D9-A2C8F2B45D5F}"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048000" y="2895600"/>
            <a:ext cx="82296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3048000" y="5010150"/>
            <a:ext cx="82296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10732008" y="1106932"/>
            <a:ext cx="2286000" cy="508000"/>
          </a:xfrm>
        </p:spPr>
        <p:txBody>
          <a:bodyPr/>
          <a:lstStyle/>
          <a:p>
            <a:fld id="{90D1315B-4626-4237-A5E3-0C0023FBFD22}" type="datetimeFigureOut">
              <a:rPr lang="en-US" smtClean="0"/>
              <a:t>6/1/2017</a:t>
            </a:fld>
            <a:endParaRPr lang="en-US"/>
          </a:p>
        </p:txBody>
      </p:sp>
      <p:sp>
        <p:nvSpPr>
          <p:cNvPr id="5" name="Footer Placeholder 4"/>
          <p:cNvSpPr>
            <a:spLocks noGrp="1"/>
          </p:cNvSpPr>
          <p:nvPr>
            <p:ph type="ftr" sz="quarter" idx="11"/>
          </p:nvPr>
        </p:nvSpPr>
        <p:spPr bwMode="auto">
          <a:xfrm rot="5400000">
            <a:off x="10046208" y="4114800"/>
            <a:ext cx="3657600" cy="512064"/>
          </a:xfrm>
        </p:spPr>
        <p:txBody>
          <a:bodyPr/>
          <a:lstStyle/>
          <a:p>
            <a:endParaRPr lang="en-US"/>
          </a:p>
        </p:txBody>
      </p:sp>
      <p:sp>
        <p:nvSpPr>
          <p:cNvPr id="9" name="Rectangle 8"/>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812800" y="3429000"/>
            <a:ext cx="17272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766272"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2218944" y="5791200"/>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2505387" y="4479888"/>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12130592"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787488" y="4928702"/>
            <a:ext cx="812800" cy="517524"/>
          </a:xfrm>
        </p:spPr>
        <p:txBody>
          <a:bodyPr/>
          <a:lstStyle/>
          <a:p>
            <a:fld id="{37B6B6DD-C768-4533-A3D9-A2C8F2B45D5F}"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90D1315B-4626-4237-A5E3-0C0023FBFD22}" type="datetimeFigureOut">
              <a:rPr lang="en-US" smtClean="0"/>
              <a:t>6/1/2017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B6B6DD-C768-4533-A3D9-A2C8F2B45D5F}" type="slidenum">
              <a:rPr lang="en-US" smtClean="0"/>
              <a:t>‹#›</a:t>
            </a:fld>
            <a:endParaRPr lang="en-US"/>
          </a:p>
        </p:txBody>
      </p:sp>
      <p:sp>
        <p:nvSpPr>
          <p:cNvPr id="9" name="Content Placeholder 8"/>
          <p:cNvSpPr>
            <a:spLocks noGrp="1"/>
          </p:cNvSpPr>
          <p:nvPr>
            <p:ph sz="quarter" idx="1"/>
          </p:nvPr>
        </p:nvSpPr>
        <p:spPr>
          <a:xfrm>
            <a:off x="609600" y="1600200"/>
            <a:ext cx="48768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5693664" y="1600200"/>
            <a:ext cx="48768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0584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90D1315B-4626-4237-A5E3-0C0023FBFD22}" type="datetimeFigureOut">
              <a:rPr lang="en-US" smtClean="0"/>
              <a:t>6/1/2017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B6B6DD-C768-4533-A3D9-A2C8F2B45D5F}" type="slidenum">
              <a:rPr lang="en-US" smtClean="0"/>
              <a:t>‹#›</a:t>
            </a:fld>
            <a:endParaRPr lang="en-US"/>
          </a:p>
        </p:txBody>
      </p:sp>
      <p:sp>
        <p:nvSpPr>
          <p:cNvPr id="11" name="Content Placeholder 10"/>
          <p:cNvSpPr>
            <a:spLocks noGrp="1"/>
          </p:cNvSpPr>
          <p:nvPr>
            <p:ph sz="quarter" idx="2"/>
          </p:nvPr>
        </p:nvSpPr>
        <p:spPr>
          <a:xfrm>
            <a:off x="609600" y="2362200"/>
            <a:ext cx="48768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5829300" y="2362200"/>
            <a:ext cx="48768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6096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57912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90D1315B-4626-4237-A5E3-0C0023FBFD22}" type="datetimeFigureOut">
              <a:rPr lang="en-US" smtClean="0"/>
              <a:t>6/1/2017</a:t>
            </a:fld>
            <a:endParaRPr lang="en-US"/>
          </a:p>
        </p:txBody>
      </p:sp>
      <p:sp>
        <p:nvSpPr>
          <p:cNvPr id="7" name="Slide Number Placeholder 6"/>
          <p:cNvSpPr>
            <a:spLocks noGrp="1"/>
          </p:cNvSpPr>
          <p:nvPr>
            <p:ph type="sldNum" sz="quarter" idx="11"/>
          </p:nvPr>
        </p:nvSpPr>
        <p:spPr/>
        <p:txBody>
          <a:bodyPr rtlCol="0"/>
          <a:lstStyle/>
          <a:p>
            <a:fld id="{37B6B6DD-C768-4533-A3D9-A2C8F2B45D5F}"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D1315B-4626-4237-A5E3-0C0023FBFD22}" type="datetimeFigureOut">
              <a:rPr lang="en-US" smtClean="0"/>
              <a:t>6/1/2017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B6B6DD-C768-4533-A3D9-A2C8F2B45D5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5547360" y="3124200"/>
            <a:ext cx="6309360" cy="6096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083040" y="274320"/>
            <a:ext cx="2036064"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406400" y="274320"/>
            <a:ext cx="75184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90D1315B-4626-4237-A5E3-0C0023FBFD22}" type="datetimeFigureOut">
              <a:rPr lang="en-US" smtClean="0"/>
              <a:t>6/1/2017</a:t>
            </a:fld>
            <a:endParaRPr lang="en-US"/>
          </a:p>
        </p:txBody>
      </p:sp>
      <p:sp>
        <p:nvSpPr>
          <p:cNvPr id="22" name="Slide Number Placeholder 21"/>
          <p:cNvSpPr>
            <a:spLocks noGrp="1"/>
          </p:cNvSpPr>
          <p:nvPr>
            <p:ph type="sldNum" sz="quarter" idx="15"/>
          </p:nvPr>
        </p:nvSpPr>
        <p:spPr/>
        <p:txBody>
          <a:bodyPr rtlCol="0"/>
          <a:lstStyle/>
          <a:p>
            <a:fld id="{37B6B6DD-C768-4533-A3D9-A2C8F2B45D5F}"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11684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5518404" y="3124200"/>
            <a:ext cx="6309360" cy="6096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82296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9021064" y="264795"/>
            <a:ext cx="2032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119888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11785600" y="0"/>
            <a:ext cx="4064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90D1315B-4626-4237-A5E3-0C0023FBFD22}" type="datetimeFigureOut">
              <a:rPr lang="en-US" smtClean="0"/>
              <a:t>6/1/2017</a:t>
            </a:fld>
            <a:endParaRPr lang="en-US"/>
          </a:p>
        </p:txBody>
      </p:sp>
      <p:sp>
        <p:nvSpPr>
          <p:cNvPr id="18" name="Slide Number Placeholder 17"/>
          <p:cNvSpPr>
            <a:spLocks noGrp="1"/>
          </p:cNvSpPr>
          <p:nvPr>
            <p:ph type="sldNum" sz="quarter" idx="11"/>
          </p:nvPr>
        </p:nvSpPr>
        <p:spPr/>
        <p:txBody>
          <a:bodyPr rtlCol="0"/>
          <a:lstStyle/>
          <a:p>
            <a:fld id="{37B6B6DD-C768-4533-A3D9-A2C8F2B45D5F}"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609600" y="274638"/>
            <a:ext cx="99568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609600" y="1600200"/>
            <a:ext cx="99568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10454640" y="1017843"/>
            <a:ext cx="2011680" cy="512064"/>
          </a:xfrm>
          <a:prstGeom prst="rect">
            <a:avLst/>
          </a:prstGeom>
        </p:spPr>
        <p:txBody>
          <a:bodyPr vert="horz" anchor="ctr" anchorCtr="0"/>
          <a:lstStyle>
            <a:lvl1pPr algn="r" eaLnBrk="1" latinLnBrk="0" hangingPunct="1">
              <a:defRPr kumimoji="0" sz="1200">
                <a:solidFill>
                  <a:schemeClr val="tx2"/>
                </a:solidFill>
              </a:defRPr>
            </a:lvl1pPr>
          </a:lstStyle>
          <a:p>
            <a:fld id="{90D1315B-4626-4237-A5E3-0C0023FBFD22}" type="datetimeFigureOut">
              <a:rPr lang="en-US" smtClean="0"/>
              <a:t>6/1/2017</a:t>
            </a:fld>
            <a:endParaRPr lang="en-US"/>
          </a:p>
        </p:txBody>
      </p:sp>
      <p:sp>
        <p:nvSpPr>
          <p:cNvPr id="3" name="Footer Placeholder 2"/>
          <p:cNvSpPr>
            <a:spLocks noGrp="1"/>
          </p:cNvSpPr>
          <p:nvPr>
            <p:ph type="ftr" sz="quarter" idx="3"/>
          </p:nvPr>
        </p:nvSpPr>
        <p:spPr>
          <a:xfrm rot="5400000">
            <a:off x="9853648" y="3676280"/>
            <a:ext cx="3200400" cy="48768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1016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10838688" y="5734050"/>
            <a:ext cx="812800" cy="521208"/>
          </a:xfrm>
          <a:prstGeom prst="rect">
            <a:avLst/>
          </a:prstGeom>
        </p:spPr>
        <p:txBody>
          <a:bodyPr vert="horz" anchor="ctr"/>
          <a:lstStyle>
            <a:lvl1pPr algn="ctr" eaLnBrk="1" latinLnBrk="0" hangingPunct="1">
              <a:defRPr kumimoji="0" sz="1400" b="1">
                <a:solidFill>
                  <a:srgbClr val="FFFFFF"/>
                </a:solidFill>
              </a:defRPr>
            </a:lvl1pPr>
          </a:lstStyle>
          <a:p>
            <a:fld id="{37B6B6DD-C768-4533-A3D9-A2C8F2B45D5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985370" y="2172222"/>
            <a:ext cx="8229600" cy="1894362"/>
          </a:xfrm>
        </p:spPr>
        <p:txBody>
          <a:bodyPr>
            <a:normAutofit/>
          </a:bodyPr>
          <a:lstStyle/>
          <a:p>
            <a:r>
              <a:rPr lang="en-US" sz="4800" dirty="0" smtClean="0"/>
              <a:t>Searching for Success</a:t>
            </a:r>
            <a:endParaRPr lang="en-US" sz="4800" dirty="0"/>
          </a:p>
        </p:txBody>
      </p:sp>
      <p:sp>
        <p:nvSpPr>
          <p:cNvPr id="3" name="Subtitle 2"/>
          <p:cNvSpPr>
            <a:spLocks noGrp="1"/>
          </p:cNvSpPr>
          <p:nvPr>
            <p:ph type="subTitle" idx="1"/>
          </p:nvPr>
        </p:nvSpPr>
        <p:spPr>
          <a:xfrm>
            <a:off x="3060526" y="3976188"/>
            <a:ext cx="8229600" cy="1371600"/>
          </a:xfrm>
        </p:spPr>
        <p:txBody>
          <a:bodyPr>
            <a:normAutofit/>
          </a:bodyPr>
          <a:lstStyle/>
          <a:p>
            <a:r>
              <a:rPr lang="en-US" sz="2000" dirty="0" smtClean="0"/>
              <a:t>Using google searches to predict the stock market</a:t>
            </a:r>
            <a:endParaRPr lang="en-US" sz="2000" dirty="0"/>
          </a:p>
        </p:txBody>
      </p:sp>
    </p:spTree>
    <p:extLst>
      <p:ext uri="{BB962C8B-B14F-4D97-AF65-F5344CB8AC3E}">
        <p14:creationId xmlns:p14="http://schemas.microsoft.com/office/powerpoint/2010/main" val="5933302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Control Logic – </a:t>
            </a:r>
            <a:r>
              <a:rPr lang="en-US" b="1" dirty="0" err="1" smtClean="0"/>
              <a:t>PredictionStockPrice</a:t>
            </a:r>
            <a:r>
              <a:rPr lang="en-US" b="1" dirty="0" smtClean="0"/>
              <a:t> Module</a:t>
            </a:r>
            <a:r>
              <a:rPr lang="en-US" dirty="0" smtClean="0"/>
              <a:t/>
            </a:r>
            <a:br>
              <a:rPr lang="en-US" dirty="0" smtClean="0"/>
            </a:br>
            <a:endParaRPr lang="en-US" dirty="0"/>
          </a:p>
        </p:txBody>
      </p:sp>
      <p:sp>
        <p:nvSpPr>
          <p:cNvPr id="3" name="Content Placeholder 2"/>
          <p:cNvSpPr>
            <a:spLocks noGrp="1"/>
          </p:cNvSpPr>
          <p:nvPr>
            <p:ph sz="quarter" idx="1"/>
          </p:nvPr>
        </p:nvSpPr>
        <p:spPr/>
        <p:txBody>
          <a:bodyPr>
            <a:normAutofit fontScale="92500" lnSpcReduction="10000"/>
          </a:bodyPr>
          <a:lstStyle/>
          <a:p>
            <a:pPr marL="342900" lvl="1" indent="-342900"/>
            <a:r>
              <a:rPr lang="en-US" dirty="0" smtClean="0"/>
              <a:t>Use LASSO </a:t>
            </a:r>
            <a:r>
              <a:rPr lang="en-US" dirty="0"/>
              <a:t>regression to identify the keywords that have the highest impact on the stock </a:t>
            </a:r>
            <a:r>
              <a:rPr lang="en-US" dirty="0" smtClean="0"/>
              <a:t>price.</a:t>
            </a:r>
          </a:p>
          <a:p>
            <a:pPr lvl="1"/>
            <a:r>
              <a:rPr lang="en-US" sz="1800" b="1" dirty="0"/>
              <a:t>Inputs</a:t>
            </a:r>
            <a:r>
              <a:rPr lang="en-US" sz="1800" dirty="0"/>
              <a:t>:</a:t>
            </a:r>
          </a:p>
          <a:p>
            <a:pPr lvl="1"/>
            <a:r>
              <a:rPr lang="en-US" sz="1800" dirty="0"/>
              <a:t>Potential Keywords and their Google Trend Index from </a:t>
            </a:r>
            <a:r>
              <a:rPr lang="en-US" sz="1800" dirty="0" err="1"/>
              <a:t>PyTrends</a:t>
            </a:r>
            <a:endParaRPr lang="en-US" sz="1800" dirty="0"/>
          </a:p>
          <a:p>
            <a:pPr lvl="1"/>
            <a:r>
              <a:rPr lang="en-US" sz="1800" dirty="0"/>
              <a:t>Daily stock performance of Company</a:t>
            </a:r>
          </a:p>
          <a:p>
            <a:pPr lvl="1"/>
            <a:r>
              <a:rPr lang="en-US" sz="1800" b="1" dirty="0"/>
              <a:t>Outputs</a:t>
            </a:r>
            <a:r>
              <a:rPr lang="en-US" sz="1800" dirty="0"/>
              <a:t>:</a:t>
            </a:r>
          </a:p>
          <a:p>
            <a:pPr lvl="1"/>
            <a:r>
              <a:rPr lang="en-US" sz="1800" dirty="0"/>
              <a:t>A smaller list of keywords that have a high impact on the prediction model</a:t>
            </a:r>
            <a:r>
              <a:rPr lang="en-US" sz="1800" dirty="0" smtClean="0"/>
              <a:t>.</a:t>
            </a:r>
            <a:endParaRPr lang="en-US" dirty="0" smtClean="0"/>
          </a:p>
          <a:p>
            <a:pPr marL="342900" lvl="1" indent="-342900"/>
            <a:r>
              <a:rPr lang="en-US" dirty="0" smtClean="0"/>
              <a:t>Logistic </a:t>
            </a:r>
            <a:r>
              <a:rPr lang="en-US" dirty="0"/>
              <a:t>Regression with the identified keywords to calculate the likelihood of stock price </a:t>
            </a:r>
            <a:r>
              <a:rPr lang="en-US" dirty="0" smtClean="0"/>
              <a:t>change.</a:t>
            </a:r>
          </a:p>
          <a:p>
            <a:pPr lvl="1"/>
            <a:r>
              <a:rPr lang="en-US" sz="1900" b="1" dirty="0"/>
              <a:t>Inputs</a:t>
            </a:r>
            <a:r>
              <a:rPr lang="en-US" sz="1900" dirty="0"/>
              <a:t>:</a:t>
            </a:r>
          </a:p>
          <a:p>
            <a:pPr lvl="1"/>
            <a:r>
              <a:rPr lang="en-US" sz="1900" dirty="0" smtClean="0"/>
              <a:t>Keywords identified </a:t>
            </a:r>
            <a:r>
              <a:rPr lang="en-US" sz="1900" dirty="0"/>
              <a:t>by LASSO.</a:t>
            </a:r>
          </a:p>
          <a:p>
            <a:pPr lvl="1"/>
            <a:r>
              <a:rPr lang="en-US" sz="1900" dirty="0"/>
              <a:t>Stock Performance of </a:t>
            </a:r>
            <a:r>
              <a:rPr lang="en-US" sz="1900" dirty="0" smtClean="0"/>
              <a:t>Company.</a:t>
            </a:r>
            <a:endParaRPr lang="en-US" sz="1900" dirty="0"/>
          </a:p>
          <a:p>
            <a:pPr lvl="1"/>
            <a:r>
              <a:rPr lang="en-US" sz="1900" dirty="0"/>
              <a:t>Dates</a:t>
            </a:r>
          </a:p>
          <a:p>
            <a:pPr lvl="1"/>
            <a:r>
              <a:rPr lang="en-US" sz="1900" b="1" dirty="0"/>
              <a:t>Output</a:t>
            </a:r>
            <a:r>
              <a:rPr lang="en-US" sz="1900" dirty="0"/>
              <a:t>:</a:t>
            </a:r>
          </a:p>
          <a:p>
            <a:pPr lvl="1"/>
            <a:r>
              <a:rPr lang="en-US" sz="1900" dirty="0"/>
              <a:t>A probability of the stock going up or down when the quarterly reports are published.</a:t>
            </a:r>
          </a:p>
          <a:p>
            <a:pPr lvl="1"/>
            <a:r>
              <a:rPr lang="en-US" sz="1900" dirty="0"/>
              <a:t>A success or failure statistic on the success of the model.</a:t>
            </a:r>
          </a:p>
          <a:p>
            <a:endParaRPr lang="en-US" dirty="0"/>
          </a:p>
        </p:txBody>
      </p:sp>
      <p:sp>
        <p:nvSpPr>
          <p:cNvPr id="5" name="TextBox 14"/>
          <p:cNvSpPr txBox="1">
            <a:spLocks noChangeArrowheads="1"/>
          </p:cNvSpPr>
          <p:nvPr/>
        </p:nvSpPr>
        <p:spPr bwMode="auto">
          <a:xfrm>
            <a:off x="7427934" y="3966709"/>
            <a:ext cx="2880987" cy="1169551"/>
          </a:xfrm>
          <a:prstGeom prst="rect">
            <a:avLst/>
          </a:prstGeom>
          <a:solidFill>
            <a:srgbClr val="FAFAFA"/>
          </a:solidFill>
          <a:ln w="12700">
            <a:solidFill>
              <a:srgbClr val="4472C4"/>
            </a:solidFill>
            <a:miter lim="800000"/>
            <a:headEnd/>
            <a:tailEnd/>
          </a:ln>
        </p:spPr>
        <p:txBody>
          <a:bodyPr wrap="square">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pPr marL="342900" lvl="1" indent="-342900"/>
            <a:r>
              <a:rPr lang="en-US" sz="1400" dirty="0"/>
              <a:t>Keywords </a:t>
            </a:r>
            <a:r>
              <a:rPr lang="en-US" sz="1400" dirty="0" smtClean="0"/>
              <a:t>selected </a:t>
            </a:r>
            <a:r>
              <a:rPr lang="en-US" sz="1400" dirty="0"/>
              <a:t>by ML </a:t>
            </a:r>
            <a:r>
              <a:rPr lang="en-US" sz="1400" dirty="0" smtClean="0"/>
              <a:t>Model for Amazon: </a:t>
            </a:r>
            <a:r>
              <a:rPr lang="en-US" sz="1400" dirty="0"/>
              <a:t>Amazon Kindle,  Amazon Order,   Amazon Recall,  Amazon Sucks,   Amazon Echo,  Amazon </a:t>
            </a:r>
            <a:r>
              <a:rPr lang="en-US" sz="1400" dirty="0" err="1"/>
              <a:t>dvd</a:t>
            </a:r>
            <a:endParaRPr lang="en-US" sz="1400" dirty="0"/>
          </a:p>
        </p:txBody>
      </p:sp>
      <p:cxnSp>
        <p:nvCxnSpPr>
          <p:cNvPr id="6" name="Straight Connector 5"/>
          <p:cNvCxnSpPr/>
          <p:nvPr/>
        </p:nvCxnSpPr>
        <p:spPr>
          <a:xfrm flipV="1">
            <a:off x="6723084" y="4229221"/>
            <a:ext cx="704850" cy="147637"/>
          </a:xfrm>
          <a:prstGeom prst="line">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1344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Control Logic – </a:t>
            </a:r>
            <a:r>
              <a:rPr lang="en-US" b="1" dirty="0" err="1"/>
              <a:t>HistoricalDataPlot</a:t>
            </a:r>
            <a:r>
              <a:rPr lang="en-US" b="1" dirty="0" smtClean="0"/>
              <a:t> </a:t>
            </a:r>
            <a:r>
              <a:rPr lang="en-US" b="1" dirty="0"/>
              <a:t>Module</a:t>
            </a:r>
            <a:r>
              <a:rPr lang="en-US" dirty="0"/>
              <a:t/>
            </a:r>
            <a:br>
              <a:rPr lang="en-US" dirty="0"/>
            </a:br>
            <a:endParaRPr lang="en-US" dirty="0"/>
          </a:p>
        </p:txBody>
      </p:sp>
      <p:sp>
        <p:nvSpPr>
          <p:cNvPr id="3" name="Content Placeholder 2"/>
          <p:cNvSpPr>
            <a:spLocks noGrp="1"/>
          </p:cNvSpPr>
          <p:nvPr>
            <p:ph sz="quarter" idx="1"/>
          </p:nvPr>
        </p:nvSpPr>
        <p:spPr>
          <a:xfrm>
            <a:off x="609600" y="876822"/>
            <a:ext cx="9956800" cy="5597130"/>
          </a:xfrm>
        </p:spPr>
        <p:txBody>
          <a:bodyPr/>
          <a:lstStyle/>
          <a:p>
            <a:pPr lvl="1"/>
            <a:endParaRPr lang="en-US" dirty="0"/>
          </a:p>
          <a:p>
            <a:pPr lvl="1"/>
            <a:r>
              <a:rPr lang="en-US" dirty="0" smtClean="0"/>
              <a:t>Graphs </a:t>
            </a:r>
            <a:r>
              <a:rPr lang="en-US" dirty="0" smtClean="0"/>
              <a:t>for </a:t>
            </a:r>
            <a:r>
              <a:rPr lang="en-US" dirty="0"/>
              <a:t>the stock performance and selected keywords trends over 5 </a:t>
            </a:r>
            <a:r>
              <a:rPr lang="en-US" dirty="0" smtClean="0"/>
              <a:t>years</a:t>
            </a:r>
            <a:endParaRPr lang="en-US" sz="1100" dirty="0" smtClean="0"/>
          </a:p>
          <a:p>
            <a:pPr lvl="1"/>
            <a:endParaRPr lang="en-US" sz="1100" dirty="0"/>
          </a:p>
        </p:txBody>
      </p:sp>
      <p:pic>
        <p:nvPicPr>
          <p:cNvPr id="4" name="Picture 3"/>
          <p:cNvPicPr>
            <a:picLocks noChangeAspect="1"/>
          </p:cNvPicPr>
          <p:nvPr/>
        </p:nvPicPr>
        <p:blipFill>
          <a:blip r:embed="rId2"/>
          <a:stretch>
            <a:fillRect/>
          </a:stretch>
        </p:blipFill>
        <p:spPr>
          <a:xfrm>
            <a:off x="540762" y="2508859"/>
            <a:ext cx="5759868" cy="3359923"/>
          </a:xfrm>
          <a:prstGeom prst="rect">
            <a:avLst/>
          </a:prstGeom>
        </p:spPr>
      </p:pic>
      <p:pic>
        <p:nvPicPr>
          <p:cNvPr id="5" name="Picture 4"/>
          <p:cNvPicPr>
            <a:picLocks noChangeAspect="1"/>
          </p:cNvPicPr>
          <p:nvPr/>
        </p:nvPicPr>
        <p:blipFill>
          <a:blip r:embed="rId3"/>
          <a:stretch>
            <a:fillRect/>
          </a:stretch>
        </p:blipFill>
        <p:spPr>
          <a:xfrm>
            <a:off x="6740236" y="2249001"/>
            <a:ext cx="3794153" cy="3794153"/>
          </a:xfrm>
          <a:prstGeom prst="rect">
            <a:avLst/>
          </a:prstGeom>
        </p:spPr>
      </p:pic>
    </p:spTree>
    <p:extLst>
      <p:ext uri="{BB962C8B-B14F-4D97-AF65-F5344CB8AC3E}">
        <p14:creationId xmlns:p14="http://schemas.microsoft.com/office/powerpoint/2010/main" val="371846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smtClean="0"/>
              <a:t>Demo</a:t>
            </a:r>
            <a:endParaRPr lang="en-US" sz="3200" b="1" dirty="0"/>
          </a:p>
        </p:txBody>
      </p:sp>
      <p:sp>
        <p:nvSpPr>
          <p:cNvPr id="3" name="Content Placeholder 2"/>
          <p:cNvSpPr>
            <a:spLocks noGrp="1"/>
          </p:cNvSpPr>
          <p:nvPr>
            <p:ph sz="quarter" idx="1"/>
          </p:nvPr>
        </p:nvSpPr>
        <p:spPr/>
        <p:txBody>
          <a:bodyPr/>
          <a:lstStyle/>
          <a:p>
            <a:endParaRPr lang="en-US" dirty="0"/>
          </a:p>
        </p:txBody>
      </p:sp>
    </p:spTree>
    <p:extLst>
      <p:ext uri="{BB962C8B-B14F-4D97-AF65-F5344CB8AC3E}">
        <p14:creationId xmlns:p14="http://schemas.microsoft.com/office/powerpoint/2010/main" val="1275373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Lessons Learned</a:t>
            </a:r>
            <a:endParaRPr lang="en-US" b="1" dirty="0"/>
          </a:p>
        </p:txBody>
      </p:sp>
      <p:sp>
        <p:nvSpPr>
          <p:cNvPr id="3" name="Content Placeholder 2"/>
          <p:cNvSpPr>
            <a:spLocks noGrp="1"/>
          </p:cNvSpPr>
          <p:nvPr>
            <p:ph sz="quarter" idx="1"/>
          </p:nvPr>
        </p:nvSpPr>
        <p:spPr>
          <a:xfrm>
            <a:off x="609600" y="1600200"/>
            <a:ext cx="8233775" cy="1481203"/>
          </a:xfrm>
        </p:spPr>
        <p:txBody>
          <a:bodyPr>
            <a:normAutofit/>
          </a:bodyPr>
          <a:lstStyle/>
          <a:p>
            <a:r>
              <a:rPr lang="en-US" dirty="0" smtClean="0"/>
              <a:t>Define Project scope as early as </a:t>
            </a:r>
            <a:r>
              <a:rPr lang="en-US" dirty="0" smtClean="0"/>
              <a:t>possible</a:t>
            </a:r>
          </a:p>
          <a:p>
            <a:r>
              <a:rPr lang="en-US" dirty="0"/>
              <a:t>working with the </a:t>
            </a:r>
            <a:r>
              <a:rPr lang="en-US" dirty="0" err="1"/>
              <a:t>datetime</a:t>
            </a:r>
            <a:r>
              <a:rPr lang="en-US" dirty="0"/>
              <a:t> library</a:t>
            </a:r>
          </a:p>
          <a:p>
            <a:r>
              <a:rPr lang="en-US" dirty="0"/>
              <a:t>parsing JSON </a:t>
            </a:r>
            <a:r>
              <a:rPr lang="en-US" dirty="0" smtClean="0"/>
              <a:t>files</a:t>
            </a:r>
          </a:p>
          <a:p>
            <a:endParaRPr lang="en-US" dirty="0" smtClean="0"/>
          </a:p>
          <a:p>
            <a:endParaRPr lang="en-US" dirty="0" smtClean="0"/>
          </a:p>
          <a:p>
            <a:endParaRPr lang="en-US" dirty="0"/>
          </a:p>
        </p:txBody>
      </p:sp>
      <p:sp>
        <p:nvSpPr>
          <p:cNvPr id="21" name="Title 1"/>
          <p:cNvSpPr txBox="1">
            <a:spLocks/>
          </p:cNvSpPr>
          <p:nvPr/>
        </p:nvSpPr>
        <p:spPr>
          <a:xfrm>
            <a:off x="661791" y="3007400"/>
            <a:ext cx="9956800" cy="1143000"/>
          </a:xfrm>
          <a:prstGeom prst="rect">
            <a:avLst/>
          </a:prstGeom>
        </p:spPr>
        <p:txBody>
          <a:bodyPr vert="horz" anchor="b">
            <a:normAutofit/>
          </a:bodyPr>
          <a:lstStyle>
            <a:lvl1pPr algn="l" rtl="0" eaLnBrk="1" latinLnBrk="0" hangingPunct="1">
              <a:spcBef>
                <a:spcPct val="0"/>
              </a:spcBef>
              <a:buNone/>
              <a:defRPr kumimoji="0" sz="3000" b="0" kern="1200" cap="small" baseline="0">
                <a:solidFill>
                  <a:schemeClr val="tx2"/>
                </a:solidFill>
                <a:latin typeface="+mj-lt"/>
                <a:ea typeface="+mj-ea"/>
                <a:cs typeface="+mj-cs"/>
              </a:defRPr>
            </a:lvl1pPr>
          </a:lstStyle>
          <a:p>
            <a:r>
              <a:rPr lang="en-US" b="1" dirty="0" smtClean="0"/>
              <a:t>Problems Encountered</a:t>
            </a:r>
            <a:endParaRPr lang="en-US" b="1" dirty="0"/>
          </a:p>
        </p:txBody>
      </p:sp>
      <p:sp>
        <p:nvSpPr>
          <p:cNvPr id="22" name="Rectangle 21"/>
          <p:cNvSpPr/>
          <p:nvPr/>
        </p:nvSpPr>
        <p:spPr>
          <a:xfrm>
            <a:off x="762000" y="4382777"/>
            <a:ext cx="7417496" cy="369332"/>
          </a:xfrm>
          <a:prstGeom prst="rect">
            <a:avLst/>
          </a:prstGeom>
        </p:spPr>
        <p:txBody>
          <a:bodyPr wrap="square">
            <a:spAutoFit/>
          </a:bodyPr>
          <a:lstStyle/>
          <a:p>
            <a:endParaRPr lang="en-US" dirty="0"/>
          </a:p>
        </p:txBody>
      </p:sp>
      <p:sp>
        <p:nvSpPr>
          <p:cNvPr id="24" name="Content Placeholder 2"/>
          <p:cNvSpPr txBox="1">
            <a:spLocks/>
          </p:cNvSpPr>
          <p:nvPr/>
        </p:nvSpPr>
        <p:spPr>
          <a:xfrm>
            <a:off x="762000" y="4382597"/>
            <a:ext cx="8233775" cy="1481203"/>
          </a:xfrm>
          <a:prstGeom prst="rect">
            <a:avLst/>
          </a:prstGeom>
        </p:spPr>
        <p:txBody>
          <a:bodyPr vert="horz">
            <a:normAutofit fontScale="92500" lnSpcReduction="10000"/>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r>
              <a:rPr lang="en-US" dirty="0" smtClean="0"/>
              <a:t>Not </a:t>
            </a:r>
            <a:r>
              <a:rPr lang="en-US" dirty="0"/>
              <a:t>everyone was able to import the </a:t>
            </a:r>
            <a:r>
              <a:rPr lang="en-US" dirty="0" err="1"/>
              <a:t>EarningsReport</a:t>
            </a:r>
            <a:r>
              <a:rPr lang="en-US" dirty="0"/>
              <a:t> module (still trying to figure that out)</a:t>
            </a:r>
          </a:p>
          <a:p>
            <a:r>
              <a:rPr lang="en-US" dirty="0" smtClean="0"/>
              <a:t>Couldn’t </a:t>
            </a:r>
            <a:r>
              <a:rPr lang="en-US" dirty="0"/>
              <a:t>get Beautiful Soup or other scraping tools to work beyond getting the Yahoo quote data</a:t>
            </a:r>
          </a:p>
          <a:p>
            <a:endParaRPr lang="en-US" dirty="0" smtClean="0"/>
          </a:p>
          <a:p>
            <a:endParaRPr lang="en-US" dirty="0" smtClean="0"/>
          </a:p>
          <a:p>
            <a:endParaRPr lang="en-US" dirty="0"/>
          </a:p>
        </p:txBody>
      </p:sp>
    </p:spTree>
    <p:extLst>
      <p:ext uri="{BB962C8B-B14F-4D97-AF65-F5344CB8AC3E}">
        <p14:creationId xmlns:p14="http://schemas.microsoft.com/office/powerpoint/2010/main" val="4312524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9704" y="2591953"/>
            <a:ext cx="9956800" cy="1143000"/>
          </a:xfrm>
        </p:spPr>
        <p:txBody>
          <a:bodyPr>
            <a:noAutofit/>
          </a:bodyPr>
          <a:lstStyle/>
          <a:p>
            <a:pPr algn="ctr"/>
            <a:r>
              <a:rPr lang="en-US" sz="9600" b="1" dirty="0" smtClean="0"/>
              <a:t>Thanks!</a:t>
            </a:r>
            <a:endParaRPr lang="en-US" sz="9600" b="1" dirty="0"/>
          </a:p>
        </p:txBody>
      </p:sp>
    </p:spTree>
    <p:extLst>
      <p:ext uri="{BB962C8B-B14F-4D97-AF65-F5344CB8AC3E}">
        <p14:creationId xmlns:p14="http://schemas.microsoft.com/office/powerpoint/2010/main" val="565893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Background</a:t>
            </a:r>
            <a:endParaRPr lang="en-US" b="1" dirty="0"/>
          </a:p>
        </p:txBody>
      </p:sp>
      <p:sp>
        <p:nvSpPr>
          <p:cNvPr id="3" name="Content Placeholder 2"/>
          <p:cNvSpPr>
            <a:spLocks noGrp="1"/>
          </p:cNvSpPr>
          <p:nvPr>
            <p:ph sz="quarter" idx="1"/>
          </p:nvPr>
        </p:nvSpPr>
        <p:spPr>
          <a:xfrm>
            <a:off x="1103312" y="1853248"/>
            <a:ext cx="8946541" cy="4395151"/>
          </a:xfrm>
        </p:spPr>
        <p:txBody>
          <a:bodyPr>
            <a:normAutofit fontScale="92500" lnSpcReduction="10000"/>
          </a:bodyPr>
          <a:lstStyle/>
          <a:p>
            <a:r>
              <a:rPr lang="en-US" dirty="0" smtClean="0"/>
              <a:t>Every fiscal quarter, every public company releases their quarterly earnings to the public</a:t>
            </a:r>
          </a:p>
          <a:p>
            <a:r>
              <a:rPr lang="en-US" dirty="0" smtClean="0"/>
              <a:t>These are generally the most significant events for a company’s share price</a:t>
            </a:r>
          </a:p>
          <a:p>
            <a:r>
              <a:rPr lang="en-US" dirty="0"/>
              <a:t>Amateur investors are competing against complex algorithms and professional day traders who follow the market religiously, making gaining an edge in the market very difficult  </a:t>
            </a:r>
            <a:endParaRPr lang="en-US" dirty="0" smtClean="0"/>
          </a:p>
          <a:p>
            <a:r>
              <a:rPr lang="en-US" dirty="0" smtClean="0"/>
              <a:t>If an investor can predict a company’s quarterly performance before the release of the earnings, the investor can invest accordingly and potentially realize significant returns</a:t>
            </a:r>
          </a:p>
          <a:p>
            <a:r>
              <a:rPr lang="en-US" dirty="0" smtClean="0"/>
              <a:t>Google Search volume  for certain keywords could show if a certain company is enjoying a better quarter than usual</a:t>
            </a:r>
          </a:p>
          <a:p>
            <a:pPr marL="0" indent="0">
              <a:buNone/>
            </a:pPr>
            <a:endParaRPr lang="en-US" dirty="0" smtClean="0"/>
          </a:p>
        </p:txBody>
      </p:sp>
    </p:spTree>
    <p:extLst>
      <p:ext uri="{BB962C8B-B14F-4D97-AF65-F5344CB8AC3E}">
        <p14:creationId xmlns:p14="http://schemas.microsoft.com/office/powerpoint/2010/main" val="37146533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Use Case</a:t>
            </a:r>
            <a:endParaRPr lang="en-US" b="1" dirty="0"/>
          </a:p>
        </p:txBody>
      </p:sp>
      <p:sp>
        <p:nvSpPr>
          <p:cNvPr id="3" name="Content Placeholder 2"/>
          <p:cNvSpPr>
            <a:spLocks noGrp="1"/>
          </p:cNvSpPr>
          <p:nvPr>
            <p:ph sz="quarter" idx="1"/>
          </p:nvPr>
        </p:nvSpPr>
        <p:spPr/>
        <p:txBody>
          <a:bodyPr/>
          <a:lstStyle/>
          <a:p>
            <a:r>
              <a:rPr lang="en-US" dirty="0" smtClean="0"/>
              <a:t>An amateur investor can use our tool to visualize search trends for the keywords that our model has identified as indicators.</a:t>
            </a:r>
          </a:p>
          <a:p>
            <a:r>
              <a:rPr lang="en-US" dirty="0" smtClean="0"/>
              <a:t>Visualize the performance of the stock relative to the S&amp;P 500</a:t>
            </a:r>
          </a:p>
          <a:p>
            <a:r>
              <a:rPr lang="en-US" dirty="0" smtClean="0"/>
              <a:t>Depending on the search volume of relevant keywords, our model will give a probability that the stock price will increase when the quarterly reports will be released</a:t>
            </a:r>
          </a:p>
          <a:p>
            <a:r>
              <a:rPr lang="en-US" dirty="0" smtClean="0"/>
              <a:t>EG Output : 0.65. Interpreted as the 65% chance the stock performance increases.</a:t>
            </a:r>
          </a:p>
          <a:p>
            <a:r>
              <a:rPr lang="en-US" dirty="0" smtClean="0"/>
              <a:t>Note: No prediction of the stock price itself</a:t>
            </a:r>
          </a:p>
        </p:txBody>
      </p:sp>
    </p:spTree>
    <p:extLst>
      <p:ext uri="{BB962C8B-B14F-4D97-AF65-F5344CB8AC3E}">
        <p14:creationId xmlns:p14="http://schemas.microsoft.com/office/powerpoint/2010/main" val="26056215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337" y="3099068"/>
            <a:ext cx="4383089" cy="731313"/>
          </a:xfrm>
        </p:spPr>
        <p:txBody>
          <a:bodyPr>
            <a:normAutofit/>
          </a:bodyPr>
          <a:lstStyle/>
          <a:p>
            <a:r>
              <a:rPr lang="en-US" b="1" dirty="0" smtClean="0"/>
              <a:t>Package Used  </a:t>
            </a:r>
            <a:endParaRPr lang="en-US" b="1" dirty="0"/>
          </a:p>
        </p:txBody>
      </p:sp>
      <p:sp>
        <p:nvSpPr>
          <p:cNvPr id="3" name="Content Placeholder 2"/>
          <p:cNvSpPr>
            <a:spLocks noGrp="1"/>
          </p:cNvSpPr>
          <p:nvPr>
            <p:ph sz="quarter" idx="1"/>
          </p:nvPr>
        </p:nvSpPr>
        <p:spPr>
          <a:xfrm>
            <a:off x="1009366" y="3927231"/>
            <a:ext cx="7255243" cy="2215661"/>
          </a:xfrm>
        </p:spPr>
        <p:txBody>
          <a:bodyPr>
            <a:normAutofit/>
          </a:bodyPr>
          <a:lstStyle/>
          <a:p>
            <a:r>
              <a:rPr lang="en-US" dirty="0" err="1" smtClean="0"/>
              <a:t>Pytrends</a:t>
            </a:r>
            <a:endParaRPr lang="en-US" dirty="0" smtClean="0"/>
          </a:p>
          <a:p>
            <a:pPr lvl="1"/>
            <a:r>
              <a:rPr lang="en-US" dirty="0" smtClean="0"/>
              <a:t>Python package that uses data from Google trends</a:t>
            </a:r>
          </a:p>
          <a:p>
            <a:pPr lvl="1"/>
            <a:r>
              <a:rPr lang="en-US" dirty="0" smtClean="0"/>
              <a:t>Google account login is required </a:t>
            </a:r>
          </a:p>
          <a:p>
            <a:pPr lvl="1"/>
            <a:r>
              <a:rPr lang="en-US" dirty="0" smtClean="0"/>
              <a:t>Search of 3 month period yields daily data </a:t>
            </a:r>
          </a:p>
          <a:p>
            <a:pPr lvl="1"/>
            <a:r>
              <a:rPr lang="en-US" dirty="0" smtClean="0"/>
              <a:t>Only relative search data amongst only 5 keywords</a:t>
            </a:r>
          </a:p>
          <a:p>
            <a:pPr lvl="1"/>
            <a:endParaRPr lang="en-US" dirty="0" smtClean="0"/>
          </a:p>
        </p:txBody>
      </p:sp>
      <p:sp>
        <p:nvSpPr>
          <p:cNvPr id="4" name="Title 1"/>
          <p:cNvSpPr txBox="1">
            <a:spLocks/>
          </p:cNvSpPr>
          <p:nvPr/>
        </p:nvSpPr>
        <p:spPr>
          <a:xfrm>
            <a:off x="445695" y="485946"/>
            <a:ext cx="7196627" cy="801651"/>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smtClean="0"/>
              <a:t>Understanding Trends Data</a:t>
            </a:r>
            <a:endParaRPr lang="en-US" dirty="0"/>
          </a:p>
        </p:txBody>
      </p:sp>
      <p:sp>
        <p:nvSpPr>
          <p:cNvPr id="5" name="Content Placeholder 2"/>
          <p:cNvSpPr txBox="1">
            <a:spLocks/>
          </p:cNvSpPr>
          <p:nvPr/>
        </p:nvSpPr>
        <p:spPr>
          <a:xfrm>
            <a:off x="587337" y="1187389"/>
            <a:ext cx="7161456" cy="200326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sz="1800" dirty="0" smtClean="0"/>
              <a:t>Unbiased sample of Google search data</a:t>
            </a:r>
          </a:p>
          <a:p>
            <a:r>
              <a:rPr lang="en-US" sz="1800" dirty="0" smtClean="0"/>
              <a:t>Normalized data</a:t>
            </a:r>
          </a:p>
          <a:p>
            <a:r>
              <a:rPr lang="en-US" sz="1800" dirty="0" smtClean="0"/>
              <a:t>Data is indexed at 100, where 100 is the maximum search interest for the time selected.</a:t>
            </a:r>
          </a:p>
          <a:p>
            <a:r>
              <a:rPr lang="en-US" sz="1800" dirty="0" smtClean="0"/>
              <a:t>15 keywords search trends for Q-2 past 10 years.</a:t>
            </a:r>
          </a:p>
          <a:p>
            <a:endParaRPr lang="en-US" sz="1800" dirty="0"/>
          </a:p>
        </p:txBody>
      </p:sp>
    </p:spTree>
    <p:extLst>
      <p:ext uri="{BB962C8B-B14F-4D97-AF65-F5344CB8AC3E}">
        <p14:creationId xmlns:p14="http://schemas.microsoft.com/office/powerpoint/2010/main" val="42679289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t>Design</a:t>
            </a:r>
            <a:r>
              <a:rPr lang="en-US" dirty="0" smtClean="0"/>
              <a:t>	</a:t>
            </a:r>
            <a:endParaRPr lang="en-US" dirty="0"/>
          </a:p>
        </p:txBody>
      </p:sp>
      <p:sp>
        <p:nvSpPr>
          <p:cNvPr id="3" name="Content Placeholder 2"/>
          <p:cNvSpPr>
            <a:spLocks noGrp="1"/>
          </p:cNvSpPr>
          <p:nvPr>
            <p:ph sz="quarter" idx="1"/>
          </p:nvPr>
        </p:nvSpPr>
        <p:spPr>
          <a:xfrm>
            <a:off x="1104293" y="1853248"/>
            <a:ext cx="8946541" cy="4195481"/>
          </a:xfrm>
        </p:spPr>
        <p:txBody>
          <a:bodyPr/>
          <a:lstStyle/>
          <a:p>
            <a:r>
              <a:rPr lang="en-US" dirty="0" smtClean="0"/>
              <a:t>Main Functions </a:t>
            </a:r>
          </a:p>
          <a:p>
            <a:pPr lvl="1"/>
            <a:r>
              <a:rPr lang="en-US" dirty="0" smtClean="0"/>
              <a:t>Earning Report– Calculates the </a:t>
            </a:r>
            <a:r>
              <a:rPr lang="en-US" dirty="0"/>
              <a:t>e</a:t>
            </a:r>
            <a:r>
              <a:rPr lang="en-US" dirty="0" smtClean="0"/>
              <a:t>xpected date of Earnings call for the selected company</a:t>
            </a:r>
          </a:p>
          <a:p>
            <a:pPr lvl="1"/>
            <a:r>
              <a:rPr lang="en-US" dirty="0" smtClean="0"/>
              <a:t>Prediction Stock Price – Uses LASSO regression to identify the keywords that have the highest impact on the stock price, and Logistic Regression with the identified keywords to calculate the likelihood of stock price change</a:t>
            </a:r>
          </a:p>
          <a:p>
            <a:pPr lvl="1"/>
            <a:r>
              <a:rPr lang="en-US" smtClean="0"/>
              <a:t>Historical Data Plot </a:t>
            </a:r>
            <a:r>
              <a:rPr lang="en-US" dirty="0"/>
              <a:t>– </a:t>
            </a:r>
            <a:r>
              <a:rPr lang="en-US"/>
              <a:t>Displays </a:t>
            </a:r>
            <a:r>
              <a:rPr lang="en-US" smtClean="0"/>
              <a:t>plot for </a:t>
            </a:r>
            <a:r>
              <a:rPr lang="en-US" dirty="0"/>
              <a:t>the stock performance and selected keywords trends over 10 </a:t>
            </a:r>
            <a:r>
              <a:rPr lang="en-US" dirty="0" smtClean="0"/>
              <a:t>years</a:t>
            </a:r>
          </a:p>
          <a:p>
            <a:pPr lvl="1"/>
            <a:endParaRPr lang="en-US" dirty="0"/>
          </a:p>
        </p:txBody>
      </p:sp>
    </p:spTree>
    <p:extLst>
      <p:ext uri="{BB962C8B-B14F-4D97-AF65-F5344CB8AC3E}">
        <p14:creationId xmlns:p14="http://schemas.microsoft.com/office/powerpoint/2010/main" val="32373528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Project Structure</a:t>
            </a:r>
            <a:endParaRPr lang="en-US" b="1"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557200" y="1574800"/>
            <a:ext cx="9108141" cy="4673600"/>
          </a:xfrm>
        </p:spPr>
      </p:pic>
    </p:spTree>
    <p:extLst>
      <p:ext uri="{BB962C8B-B14F-4D97-AF65-F5344CB8AC3E}">
        <p14:creationId xmlns:p14="http://schemas.microsoft.com/office/powerpoint/2010/main" val="25178926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Contro</a:t>
            </a:r>
            <a:r>
              <a:rPr lang="en-US" b="1" dirty="0" smtClean="0"/>
              <a:t>l Logic – </a:t>
            </a:r>
            <a:r>
              <a:rPr lang="en-US" b="1" dirty="0" err="1" smtClean="0"/>
              <a:t>EarningsReport</a:t>
            </a:r>
            <a:r>
              <a:rPr lang="en-US" b="1" dirty="0" smtClean="0"/>
              <a:t> Module</a:t>
            </a:r>
            <a:endParaRPr lang="mr-IN" b="1" dirty="0" smtClean="0"/>
          </a:p>
        </p:txBody>
      </p:sp>
      <p:sp>
        <p:nvSpPr>
          <p:cNvPr id="4" name="TextBox 3"/>
          <p:cNvSpPr txBox="1"/>
          <p:nvPr/>
        </p:nvSpPr>
        <p:spPr>
          <a:xfrm>
            <a:off x="583071" y="1611075"/>
            <a:ext cx="3462836" cy="3170099"/>
          </a:xfrm>
          <a:prstGeom prst="rect">
            <a:avLst/>
          </a:prstGeom>
          <a:solidFill>
            <a:srgbClr val="FAFAFA"/>
          </a:solidFill>
          <a:ln w="12700">
            <a:solidFill>
              <a:srgbClr val="4472C4"/>
            </a:solidFill>
          </a:ln>
        </p:spPr>
        <p:txBody>
          <a:bodyPr wrap="square">
            <a:spAutoFit/>
          </a:bodyPr>
          <a:lstStyle/>
          <a:p>
            <a:pPr>
              <a:defRPr/>
            </a:pPr>
            <a:r>
              <a:rPr lang="en-US" sz="2500" dirty="0" smtClean="0">
                <a:latin typeface="Gill Sans MT" panose="020B0502020104020203" pitchFamily="34" charset="0"/>
              </a:rPr>
              <a:t>Based on Google trend search data collected each day of a quarter, can we predict the direction of stock price change after a technology company reports quarterly earnings</a:t>
            </a:r>
            <a:r>
              <a:rPr lang="en-US" sz="2500" dirty="0" smtClean="0">
                <a:latin typeface="+mn-lt"/>
              </a:rPr>
              <a:t>?</a:t>
            </a:r>
            <a:endParaRPr lang="en-US" sz="2500" dirty="0">
              <a:latin typeface="+mn-lt"/>
            </a:endParaRPr>
          </a:p>
        </p:txBody>
      </p:sp>
      <p:pic>
        <p:nvPicPr>
          <p:cNvPr id="5" name="Picture 8"/>
          <p:cNvPicPr>
            <a:picLocks noChangeAspect="1"/>
          </p:cNvPicPr>
          <p:nvPr/>
        </p:nvPicPr>
        <p:blipFill>
          <a:blip r:embed="rId2">
            <a:extLst>
              <a:ext uri="{28A0092B-C50C-407E-A947-70E740481C1C}">
                <a14:useLocalDpi xmlns:a14="http://schemas.microsoft.com/office/drawing/2010/main" val="0"/>
              </a:ext>
            </a:extLst>
          </a:blip>
          <a:srcRect t="1981" b="1794"/>
          <a:stretch>
            <a:fillRect/>
          </a:stretch>
        </p:blipFill>
        <p:spPr bwMode="auto">
          <a:xfrm>
            <a:off x="4718551" y="1611074"/>
            <a:ext cx="57531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p:cNvSpPr txBox="1"/>
          <p:nvPr/>
        </p:nvSpPr>
        <p:spPr>
          <a:xfrm>
            <a:off x="583071" y="5172852"/>
            <a:ext cx="9888580" cy="1015663"/>
          </a:xfrm>
          <a:prstGeom prst="rect">
            <a:avLst/>
          </a:prstGeom>
          <a:solidFill>
            <a:srgbClr val="FAFAFA"/>
          </a:solidFill>
          <a:ln w="12700">
            <a:solidFill>
              <a:srgbClr val="4472C4"/>
            </a:solidFill>
          </a:ln>
        </p:spPr>
        <p:txBody>
          <a:bodyPr wrap="square">
            <a:spAutoFit/>
          </a:bodyPr>
          <a:lstStyle/>
          <a:p>
            <a:pPr marL="514350" indent="-514350">
              <a:buFontTx/>
              <a:buAutoNum type="arabicPeriod"/>
              <a:defRPr/>
            </a:pPr>
            <a:r>
              <a:rPr lang="en-US" sz="2000" dirty="0">
                <a:latin typeface="+mn-lt"/>
              </a:rPr>
              <a:t>the start and end dates of each quarter to parse our Google trends data</a:t>
            </a:r>
          </a:p>
          <a:p>
            <a:pPr marL="514350" indent="-514350">
              <a:buFontTx/>
              <a:buAutoNum type="arabicPeriod"/>
              <a:defRPr/>
            </a:pPr>
            <a:r>
              <a:rPr lang="en-US" sz="2000" dirty="0">
                <a:latin typeface="+mn-lt"/>
              </a:rPr>
              <a:t>the date company reports quarterly earnings to know when to make a prediction</a:t>
            </a:r>
          </a:p>
        </p:txBody>
      </p:sp>
      <p:sp>
        <p:nvSpPr>
          <p:cNvPr id="10" name="TextBox 9"/>
          <p:cNvSpPr txBox="1"/>
          <p:nvPr/>
        </p:nvSpPr>
        <p:spPr>
          <a:xfrm>
            <a:off x="583071" y="4781174"/>
            <a:ext cx="2581275" cy="431800"/>
          </a:xfrm>
          <a:prstGeom prst="rect">
            <a:avLst/>
          </a:prstGeom>
          <a:solidFill>
            <a:schemeClr val="tx2">
              <a:lumMod val="75000"/>
            </a:schemeClr>
          </a:solidFill>
          <a:ln w="12700">
            <a:solidFill>
              <a:srgbClr val="4472C4"/>
            </a:solidFill>
          </a:ln>
        </p:spPr>
        <p:txBody>
          <a:bodyPr>
            <a:spAutoFit/>
          </a:bodyPr>
          <a:lstStyle/>
          <a:p>
            <a:pPr algn="ctr">
              <a:defRPr/>
            </a:pPr>
            <a:r>
              <a:rPr lang="en-US" sz="2200" dirty="0">
                <a:solidFill>
                  <a:schemeClr val="bg1">
                    <a:lumMod val="85000"/>
                  </a:schemeClr>
                </a:solidFill>
                <a:latin typeface="Gill Sans MT" panose="020B0502020104020203" pitchFamily="34" charset="0"/>
              </a:rPr>
              <a:t>To do this, we need:</a:t>
            </a:r>
          </a:p>
        </p:txBody>
      </p:sp>
    </p:spTree>
    <p:extLst>
      <p:ext uri="{BB962C8B-B14F-4D97-AF65-F5344CB8AC3E}">
        <p14:creationId xmlns:p14="http://schemas.microsoft.com/office/powerpoint/2010/main" val="1807755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Control Logic – </a:t>
            </a:r>
            <a:r>
              <a:rPr lang="en-US" b="1" dirty="0" err="1"/>
              <a:t>EarningsReport</a:t>
            </a:r>
            <a:r>
              <a:rPr lang="en-US" b="1" dirty="0"/>
              <a:t> </a:t>
            </a:r>
            <a:r>
              <a:rPr lang="en-US" b="1" dirty="0" smtClean="0"/>
              <a:t>Module</a:t>
            </a:r>
            <a:endParaRPr lang="en-US" dirty="0"/>
          </a:p>
        </p:txBody>
      </p:sp>
      <p:pic>
        <p:nvPicPr>
          <p:cNvPr id="4" name="Picture Placeholder 4"/>
          <p:cNvPicPr>
            <a:picLocks noChangeAspect="1"/>
          </p:cNvPicPr>
          <p:nvPr/>
        </p:nvPicPr>
        <p:blipFill>
          <a:blip r:embed="rId2">
            <a:extLst>
              <a:ext uri="{28A0092B-C50C-407E-A947-70E740481C1C}">
                <a14:useLocalDpi xmlns:a14="http://schemas.microsoft.com/office/drawing/2010/main" val="0"/>
              </a:ext>
            </a:extLst>
          </a:blip>
          <a:srcRect l="2872" t="30634" r="17546"/>
          <a:stretch>
            <a:fillRect/>
          </a:stretch>
        </p:blipFill>
        <p:spPr>
          <a:xfrm>
            <a:off x="3945699" y="1966459"/>
            <a:ext cx="6602036" cy="4073799"/>
          </a:xfrm>
          <a:prstGeom prst="rect">
            <a:avLst/>
          </a:prstGeom>
        </p:spPr>
      </p:pic>
      <p:sp>
        <p:nvSpPr>
          <p:cNvPr id="5" name="TextBox 14"/>
          <p:cNvSpPr txBox="1">
            <a:spLocks noChangeArrowheads="1"/>
          </p:cNvSpPr>
          <p:nvPr/>
        </p:nvSpPr>
        <p:spPr bwMode="auto">
          <a:xfrm>
            <a:off x="898524" y="2031969"/>
            <a:ext cx="2193925" cy="1692275"/>
          </a:xfrm>
          <a:prstGeom prst="rect">
            <a:avLst/>
          </a:prstGeom>
          <a:solidFill>
            <a:srgbClr val="FAFAFA"/>
          </a:solidFill>
          <a:ln w="12700">
            <a:solidFill>
              <a:schemeClr val="accent1"/>
            </a:solidFill>
            <a:miter lim="800000"/>
            <a:headEnd/>
            <a:tailEnd/>
          </a:ln>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r>
              <a:rPr lang="en-US" altLang="en-US" sz="2600">
                <a:latin typeface="Gill Sans MT" pitchFamily="34" charset="0"/>
              </a:rPr>
              <a:t>Get earnings release date from Yahoo finance</a:t>
            </a:r>
          </a:p>
        </p:txBody>
      </p:sp>
      <p:sp>
        <p:nvSpPr>
          <p:cNvPr id="6" name="TextBox 15"/>
          <p:cNvSpPr txBox="1">
            <a:spLocks noChangeArrowheads="1"/>
          </p:cNvSpPr>
          <p:nvPr/>
        </p:nvSpPr>
        <p:spPr bwMode="auto">
          <a:xfrm>
            <a:off x="1011259" y="4216400"/>
            <a:ext cx="2193925" cy="1292225"/>
          </a:xfrm>
          <a:prstGeom prst="rect">
            <a:avLst/>
          </a:prstGeom>
          <a:solidFill>
            <a:srgbClr val="FAFAFA"/>
          </a:solidFill>
          <a:ln w="12700">
            <a:solidFill>
              <a:schemeClr val="accent1"/>
            </a:solidFill>
            <a:miter lim="800000"/>
            <a:headEnd/>
            <a:tailEnd/>
          </a:ln>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r>
              <a:rPr lang="en-US" altLang="en-US" sz="2600">
                <a:latin typeface="Gill Sans MT" pitchFamily="34" charset="0"/>
              </a:rPr>
              <a:t>If N/A, then get default dates</a:t>
            </a:r>
          </a:p>
        </p:txBody>
      </p:sp>
      <p:cxnSp>
        <p:nvCxnSpPr>
          <p:cNvPr id="7" name="Straight Connector 6"/>
          <p:cNvCxnSpPr/>
          <p:nvPr/>
        </p:nvCxnSpPr>
        <p:spPr>
          <a:xfrm>
            <a:off x="3074955" y="3724244"/>
            <a:ext cx="519113" cy="0"/>
          </a:xfrm>
          <a:prstGeom prst="line">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205184" y="4216400"/>
            <a:ext cx="519113" cy="0"/>
          </a:xfrm>
          <a:prstGeom prst="line">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sp>
        <p:nvSpPr>
          <p:cNvPr id="9" name="Text Placeholder 3"/>
          <p:cNvSpPr txBox="1">
            <a:spLocks/>
          </p:cNvSpPr>
          <p:nvPr/>
        </p:nvSpPr>
        <p:spPr>
          <a:xfrm>
            <a:off x="660530" y="1463675"/>
            <a:ext cx="7712075" cy="403225"/>
          </a:xfrm>
          <a:prstGeom prst="rect">
            <a:avLst/>
          </a:prstGeom>
        </p:spPr>
        <p:txBody>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r>
              <a:rPr lang="en-US" altLang="en-US" smtClean="0">
                <a:latin typeface="Arial" charset="0"/>
                <a:cs typeface="Arial" charset="0"/>
              </a:rPr>
              <a:t>get_earnings_data(company, ticker=None):</a:t>
            </a:r>
            <a:endParaRPr lang="en-US" altLang="en-US" dirty="0" smtClean="0">
              <a:latin typeface="Arial" charset="0"/>
              <a:cs typeface="Arial" charset="0"/>
            </a:endParaRPr>
          </a:p>
        </p:txBody>
      </p:sp>
    </p:spTree>
    <p:extLst>
      <p:ext uri="{BB962C8B-B14F-4D97-AF65-F5344CB8AC3E}">
        <p14:creationId xmlns:p14="http://schemas.microsoft.com/office/powerpoint/2010/main" val="4045426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Control Logic – </a:t>
            </a:r>
            <a:r>
              <a:rPr lang="en-US" b="1" dirty="0" err="1"/>
              <a:t>EarningsReport</a:t>
            </a:r>
            <a:r>
              <a:rPr lang="en-US" b="1" dirty="0"/>
              <a:t> Module</a:t>
            </a:r>
            <a:endParaRPr lang="en-US" dirty="0"/>
          </a:p>
        </p:txBody>
      </p:sp>
      <p:pic>
        <p:nvPicPr>
          <p:cNvPr id="5" name="Picture Placeholder 7"/>
          <p:cNvPicPr>
            <a:picLocks noChangeAspect="1"/>
          </p:cNvPicPr>
          <p:nvPr/>
        </p:nvPicPr>
        <p:blipFill>
          <a:blip r:embed="rId2">
            <a:extLst>
              <a:ext uri="{28A0092B-C50C-407E-A947-70E740481C1C}">
                <a14:useLocalDpi xmlns:a14="http://schemas.microsoft.com/office/drawing/2010/main" val="0"/>
              </a:ext>
            </a:extLst>
          </a:blip>
          <a:srcRect l="3763" t="20699" r="9544" b="64034"/>
          <a:stretch>
            <a:fillRect/>
          </a:stretch>
        </p:blipFill>
        <p:spPr>
          <a:xfrm>
            <a:off x="526072" y="2019300"/>
            <a:ext cx="9421812" cy="1227138"/>
          </a:xfrm>
          <a:prstGeom prst="rect">
            <a:avLst/>
          </a:prstGeom>
        </p:spPr>
      </p:pic>
      <p:pic>
        <p:nvPicPr>
          <p:cNvPr id="6" name="Picture 9"/>
          <p:cNvPicPr>
            <a:picLocks noChangeAspect="1"/>
          </p:cNvPicPr>
          <p:nvPr/>
        </p:nvPicPr>
        <p:blipFill>
          <a:blip r:embed="rId2">
            <a:extLst>
              <a:ext uri="{28A0092B-C50C-407E-A947-70E740481C1C}">
                <a14:useLocalDpi xmlns:a14="http://schemas.microsoft.com/office/drawing/2010/main" val="0"/>
              </a:ext>
            </a:extLst>
          </a:blip>
          <a:srcRect l="4399" t="67766" r="20593"/>
          <a:stretch>
            <a:fillRect/>
          </a:stretch>
        </p:blipFill>
        <p:spPr bwMode="auto">
          <a:xfrm>
            <a:off x="726489" y="3699028"/>
            <a:ext cx="6956425" cy="2211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3"/>
          <p:cNvSpPr txBox="1">
            <a:spLocks/>
          </p:cNvSpPr>
          <p:nvPr/>
        </p:nvSpPr>
        <p:spPr bwMode="auto">
          <a:xfrm>
            <a:off x="526072" y="1617662"/>
            <a:ext cx="7712075" cy="40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charset="0"/>
              <a:buChar char="•"/>
              <a:defRPr sz="2800">
                <a:solidFill>
                  <a:schemeClr val="tx1"/>
                </a:solidFill>
                <a:latin typeface="Calibri" pitchFamily="34" charset="0"/>
              </a:defRPr>
            </a:lvl1pPr>
            <a:lvl2pPr>
              <a:lnSpc>
                <a:spcPct val="90000"/>
              </a:lnSpc>
              <a:spcBef>
                <a:spcPts val="500"/>
              </a:spcBef>
              <a:buFont typeface="Arial" charset="0"/>
              <a:buChar char="•"/>
              <a:defRPr sz="2400">
                <a:solidFill>
                  <a:schemeClr val="tx1"/>
                </a:solidFill>
                <a:latin typeface="Calibri" pitchFamily="34" charset="0"/>
              </a:defRPr>
            </a:lvl2pPr>
            <a:lvl3pPr>
              <a:lnSpc>
                <a:spcPct val="90000"/>
              </a:lnSpc>
              <a:spcBef>
                <a:spcPts val="500"/>
              </a:spcBef>
              <a:buFont typeface="Arial" charset="0"/>
              <a:buChar char="•"/>
              <a:defRPr sz="2000">
                <a:solidFill>
                  <a:schemeClr val="tx1"/>
                </a:solidFill>
                <a:latin typeface="Calibri" pitchFamily="34" charset="0"/>
              </a:defRPr>
            </a:lvl3pPr>
            <a:lvl4pPr>
              <a:lnSpc>
                <a:spcPct val="90000"/>
              </a:lnSpc>
              <a:spcBef>
                <a:spcPts val="500"/>
              </a:spcBef>
              <a:buFont typeface="Arial" charset="0"/>
              <a:buChar char="•"/>
              <a:defRPr>
                <a:solidFill>
                  <a:schemeClr val="tx1"/>
                </a:solidFill>
                <a:latin typeface="Calibri" pitchFamily="34" charset="0"/>
              </a:defRPr>
            </a:lvl4pPr>
            <a:lvl5pPr>
              <a:lnSpc>
                <a:spcPct val="90000"/>
              </a:lnSpc>
              <a:spcBef>
                <a:spcPts val="500"/>
              </a:spcBef>
              <a:buFont typeface="Arial" charset="0"/>
              <a:buChar char="•"/>
              <a:defRPr>
                <a:solidFill>
                  <a:schemeClr val="tx1"/>
                </a:solidFill>
                <a:latin typeface="Calibri" pitchFamily="34" charset="0"/>
              </a:defRPr>
            </a:lvl5pPr>
            <a:lvl6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6pPr>
            <a:lvl7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7pPr>
            <a:lvl8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8pPr>
            <a:lvl9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9pPr>
          </a:lstStyle>
          <a:p>
            <a:pPr eaLnBrk="1" hangingPunct="1">
              <a:buFont typeface="Arial" charset="0"/>
              <a:buNone/>
            </a:pPr>
            <a:r>
              <a:rPr lang="en-US" altLang="en-US" sz="2400" dirty="0" err="1">
                <a:latin typeface="Arial" charset="0"/>
                <a:cs typeface="Arial" charset="0"/>
              </a:rPr>
              <a:t>get_quarter_begin</a:t>
            </a:r>
            <a:r>
              <a:rPr lang="en-US" altLang="en-US" sz="2400" dirty="0">
                <a:latin typeface="Arial" charset="0"/>
                <a:cs typeface="Arial" charset="0"/>
              </a:rPr>
              <a:t>():</a:t>
            </a:r>
          </a:p>
        </p:txBody>
      </p:sp>
      <p:sp>
        <p:nvSpPr>
          <p:cNvPr id="8" name="Text Placeholder 3"/>
          <p:cNvSpPr txBox="1">
            <a:spLocks/>
          </p:cNvSpPr>
          <p:nvPr/>
        </p:nvSpPr>
        <p:spPr bwMode="auto">
          <a:xfrm>
            <a:off x="526071" y="3325487"/>
            <a:ext cx="7712075" cy="40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charset="0"/>
              <a:buChar char="•"/>
              <a:defRPr sz="2800">
                <a:solidFill>
                  <a:schemeClr val="tx1"/>
                </a:solidFill>
                <a:latin typeface="Calibri" pitchFamily="34" charset="0"/>
              </a:defRPr>
            </a:lvl1pPr>
            <a:lvl2pPr>
              <a:lnSpc>
                <a:spcPct val="90000"/>
              </a:lnSpc>
              <a:spcBef>
                <a:spcPts val="500"/>
              </a:spcBef>
              <a:buFont typeface="Arial" charset="0"/>
              <a:buChar char="•"/>
              <a:defRPr sz="2400">
                <a:solidFill>
                  <a:schemeClr val="tx1"/>
                </a:solidFill>
                <a:latin typeface="Calibri" pitchFamily="34" charset="0"/>
              </a:defRPr>
            </a:lvl2pPr>
            <a:lvl3pPr>
              <a:lnSpc>
                <a:spcPct val="90000"/>
              </a:lnSpc>
              <a:spcBef>
                <a:spcPts val="500"/>
              </a:spcBef>
              <a:buFont typeface="Arial" charset="0"/>
              <a:buChar char="•"/>
              <a:defRPr sz="2000">
                <a:solidFill>
                  <a:schemeClr val="tx1"/>
                </a:solidFill>
                <a:latin typeface="Calibri" pitchFamily="34" charset="0"/>
              </a:defRPr>
            </a:lvl3pPr>
            <a:lvl4pPr>
              <a:lnSpc>
                <a:spcPct val="90000"/>
              </a:lnSpc>
              <a:spcBef>
                <a:spcPts val="500"/>
              </a:spcBef>
              <a:buFont typeface="Arial" charset="0"/>
              <a:buChar char="•"/>
              <a:defRPr>
                <a:solidFill>
                  <a:schemeClr val="tx1"/>
                </a:solidFill>
                <a:latin typeface="Calibri" pitchFamily="34" charset="0"/>
              </a:defRPr>
            </a:lvl4pPr>
            <a:lvl5pPr>
              <a:lnSpc>
                <a:spcPct val="90000"/>
              </a:lnSpc>
              <a:spcBef>
                <a:spcPts val="500"/>
              </a:spcBef>
              <a:buFont typeface="Arial" charset="0"/>
              <a:buChar char="•"/>
              <a:defRPr>
                <a:solidFill>
                  <a:schemeClr val="tx1"/>
                </a:solidFill>
                <a:latin typeface="Calibri" pitchFamily="34" charset="0"/>
              </a:defRPr>
            </a:lvl5pPr>
            <a:lvl6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6pPr>
            <a:lvl7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7pPr>
            <a:lvl8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8pPr>
            <a:lvl9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9pPr>
          </a:lstStyle>
          <a:p>
            <a:pPr eaLnBrk="1" hangingPunct="1">
              <a:buFont typeface="Arial" charset="0"/>
              <a:buNone/>
            </a:pPr>
            <a:r>
              <a:rPr lang="en-US" altLang="en-US" sz="2400" dirty="0" err="1">
                <a:latin typeface="Arial" charset="0"/>
                <a:cs typeface="Arial" charset="0"/>
              </a:rPr>
              <a:t>get_quarter_end</a:t>
            </a:r>
            <a:r>
              <a:rPr lang="en-US" altLang="en-US" sz="2400" dirty="0">
                <a:latin typeface="Arial" charset="0"/>
                <a:cs typeface="Arial" charset="0"/>
              </a:rPr>
              <a:t>(</a:t>
            </a:r>
            <a:r>
              <a:rPr lang="en-US" altLang="en-US" sz="2400" dirty="0" err="1">
                <a:latin typeface="Arial" charset="0"/>
                <a:cs typeface="Arial" charset="0"/>
              </a:rPr>
              <a:t>par_date</a:t>
            </a:r>
            <a:r>
              <a:rPr lang="en-US" altLang="en-US" sz="2400" dirty="0">
                <a:latin typeface="Arial" charset="0"/>
                <a:cs typeface="Arial" charset="0"/>
              </a:rPr>
              <a:t>=None):</a:t>
            </a:r>
          </a:p>
        </p:txBody>
      </p:sp>
      <p:sp>
        <p:nvSpPr>
          <p:cNvPr id="11" name="TextBox 10"/>
          <p:cNvSpPr txBox="1">
            <a:spLocks noChangeArrowheads="1"/>
          </p:cNvSpPr>
          <p:nvPr/>
        </p:nvSpPr>
        <p:spPr bwMode="auto">
          <a:xfrm>
            <a:off x="5713184" y="1464538"/>
            <a:ext cx="5049924" cy="707886"/>
          </a:xfrm>
          <a:prstGeom prst="rect">
            <a:avLst/>
          </a:prstGeom>
          <a:solidFill>
            <a:srgbClr val="FAFAFA"/>
          </a:solidFill>
          <a:ln w="12700">
            <a:solidFill>
              <a:srgbClr val="4472C4"/>
            </a:solidFill>
            <a:miter lim="800000"/>
            <a:headEnd/>
            <a:tailEnd/>
          </a:ln>
        </p:spPr>
        <p:txBody>
          <a:bodyPr wrap="square">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r>
              <a:rPr lang="en-US" altLang="en-US" sz="2000" dirty="0">
                <a:latin typeface="Gill Sans MT" pitchFamily="34" charset="0"/>
              </a:rPr>
              <a:t>Constructing dates for 1st day of Jan., April, July, &amp; Oct. of current year</a:t>
            </a:r>
          </a:p>
        </p:txBody>
      </p:sp>
      <p:cxnSp>
        <p:nvCxnSpPr>
          <p:cNvPr id="12" name="Straight Connector 11"/>
          <p:cNvCxnSpPr/>
          <p:nvPr/>
        </p:nvCxnSpPr>
        <p:spPr>
          <a:xfrm flipV="1">
            <a:off x="4996907" y="2172424"/>
            <a:ext cx="704850" cy="147637"/>
          </a:xfrm>
          <a:prstGeom prst="line">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sp>
        <p:nvSpPr>
          <p:cNvPr id="13" name="TextBox 14"/>
          <p:cNvSpPr txBox="1">
            <a:spLocks noChangeArrowheads="1"/>
          </p:cNvSpPr>
          <p:nvPr/>
        </p:nvSpPr>
        <p:spPr bwMode="auto">
          <a:xfrm>
            <a:off x="5701757" y="3697051"/>
            <a:ext cx="5727373" cy="707886"/>
          </a:xfrm>
          <a:prstGeom prst="rect">
            <a:avLst/>
          </a:prstGeom>
          <a:solidFill>
            <a:srgbClr val="FAFAFA"/>
          </a:solidFill>
          <a:ln w="12700">
            <a:solidFill>
              <a:srgbClr val="4472C4"/>
            </a:solidFill>
            <a:miter lim="800000"/>
            <a:headEnd/>
            <a:tailEnd/>
          </a:ln>
        </p:spPr>
        <p:txBody>
          <a:bodyPr wrap="square">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r>
              <a:rPr lang="en-US" altLang="en-US" sz="2000" dirty="0">
                <a:latin typeface="Gill Sans MT" pitchFamily="34" charset="0"/>
              </a:rPr>
              <a:t>Constructing end dates is trickier b/c </a:t>
            </a:r>
            <a:r>
              <a:rPr lang="en-US" altLang="en-US" dirty="0">
                <a:latin typeface="Gill Sans MT" pitchFamily="34" charset="0"/>
              </a:rPr>
              <a:t>sometimes the </a:t>
            </a:r>
            <a:r>
              <a:rPr lang="en-US" altLang="en-US" sz="2000" dirty="0">
                <a:latin typeface="Gill Sans MT" pitchFamily="34" charset="0"/>
              </a:rPr>
              <a:t>year, month </a:t>
            </a:r>
            <a:r>
              <a:rPr lang="en-US" altLang="en-US" dirty="0">
                <a:latin typeface="Gill Sans MT" pitchFamily="34" charset="0"/>
              </a:rPr>
              <a:t>&amp; </a:t>
            </a:r>
            <a:r>
              <a:rPr lang="en-US" altLang="en-US" sz="2000" dirty="0">
                <a:latin typeface="Gill Sans MT" pitchFamily="34" charset="0"/>
              </a:rPr>
              <a:t>day all change</a:t>
            </a:r>
          </a:p>
        </p:txBody>
      </p:sp>
      <p:cxnSp>
        <p:nvCxnSpPr>
          <p:cNvPr id="14" name="Straight Connector 13"/>
          <p:cNvCxnSpPr/>
          <p:nvPr/>
        </p:nvCxnSpPr>
        <p:spPr>
          <a:xfrm flipV="1">
            <a:off x="5008334" y="4411108"/>
            <a:ext cx="704850" cy="147637"/>
          </a:xfrm>
          <a:prstGeom prst="line">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36844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Oriel</Template>
  <TotalTime>412</TotalTime>
  <Words>671</Words>
  <Application>Microsoft Office PowerPoint</Application>
  <PresentationFormat>Custom</PresentationFormat>
  <Paragraphs>76</Paragraphs>
  <Slides>14</Slides>
  <Notes>1</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Oriel</vt:lpstr>
      <vt:lpstr>Searching for Success</vt:lpstr>
      <vt:lpstr>Background</vt:lpstr>
      <vt:lpstr>Use Case</vt:lpstr>
      <vt:lpstr>Package Used  </vt:lpstr>
      <vt:lpstr>Design </vt:lpstr>
      <vt:lpstr>Project Structure</vt:lpstr>
      <vt:lpstr>Control Logic – EarningsReport Module</vt:lpstr>
      <vt:lpstr>Control Logic – EarningsReport Module</vt:lpstr>
      <vt:lpstr>Control Logic – EarningsReport Module</vt:lpstr>
      <vt:lpstr>Control Logic – PredictionStockPrice Module </vt:lpstr>
      <vt:lpstr>Control Logic – HistoricalDataPlot Module </vt:lpstr>
      <vt:lpstr>Demo</vt:lpstr>
      <vt:lpstr>Lessons Learned</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Searching for Success</dc:title>
  <dc:creator>Ornob Siddiquee</dc:creator>
  <cp:lastModifiedBy>Wang, Anqi</cp:lastModifiedBy>
  <cp:revision>36</cp:revision>
  <dcterms:created xsi:type="dcterms:W3CDTF">2017-05-29T03:04:42Z</dcterms:created>
  <dcterms:modified xsi:type="dcterms:W3CDTF">2017-06-01T22:03:00Z</dcterms:modified>
</cp:coreProperties>
</file>

<file path=docProps/thumbnail.jpeg>
</file>